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9260800" cy="21945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92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38150" indent="-72390" algn="l" rtl="0" fontAlgn="base">
      <a:spcBef>
        <a:spcPct val="0"/>
      </a:spcBef>
      <a:spcAft>
        <a:spcPct val="0"/>
      </a:spcAft>
      <a:defRPr sz="592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77570" indent="-146050" algn="l" rtl="0" fontAlgn="base">
      <a:spcBef>
        <a:spcPct val="0"/>
      </a:spcBef>
      <a:spcAft>
        <a:spcPct val="0"/>
      </a:spcAft>
      <a:defRPr sz="592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15720" indent="-218440" algn="l" rtl="0" fontAlgn="base">
      <a:spcBef>
        <a:spcPct val="0"/>
      </a:spcBef>
      <a:spcAft>
        <a:spcPct val="0"/>
      </a:spcAft>
      <a:defRPr sz="592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755140" indent="-292100" algn="l" rtl="0" fontAlgn="base">
      <a:spcBef>
        <a:spcPct val="0"/>
      </a:spcBef>
      <a:spcAft>
        <a:spcPct val="0"/>
      </a:spcAft>
      <a:defRPr sz="592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828800" algn="l" defTabSz="365760" rtl="0" eaLnBrk="1" latinLnBrk="0" hangingPunct="1">
      <a:defRPr sz="592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194560" algn="l" defTabSz="365760" rtl="0" eaLnBrk="1" latinLnBrk="0" hangingPunct="1">
      <a:defRPr sz="592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560320" algn="l" defTabSz="365760" rtl="0" eaLnBrk="1" latinLnBrk="0" hangingPunct="1">
      <a:defRPr sz="592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926080" algn="l" defTabSz="365760" rtl="0" eaLnBrk="1" latinLnBrk="0" hangingPunct="1">
      <a:defRPr sz="592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9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60A"/>
    <a:srgbClr val="CCFF99"/>
    <a:srgbClr val="482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/>
    <p:restoredTop sz="94643"/>
  </p:normalViewPr>
  <p:slideViewPr>
    <p:cSldViewPr>
      <p:cViewPr varScale="1">
        <p:scale>
          <a:sx n="25" d="100"/>
          <a:sy n="25" d="100"/>
        </p:scale>
        <p:origin x="1603" y="96"/>
      </p:cViewPr>
      <p:guideLst>
        <p:guide orient="horz" pos="6912"/>
        <p:guide pos="92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279" y="6816725"/>
            <a:ext cx="24872245" cy="4705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8556" y="12436477"/>
            <a:ext cx="20483689" cy="5607050"/>
          </a:xfrm>
        </p:spPr>
        <p:txBody>
          <a:bodyPr/>
          <a:lstStyle>
            <a:lvl1pPr marL="0" indent="0" algn="ctr">
              <a:buNone/>
              <a:defRPr/>
            </a:lvl1pPr>
            <a:lvl2pPr marL="418020" indent="0" algn="ctr">
              <a:buNone/>
              <a:defRPr/>
            </a:lvl2pPr>
            <a:lvl3pPr marL="836039" indent="0" algn="ctr">
              <a:buNone/>
              <a:defRPr/>
            </a:lvl3pPr>
            <a:lvl4pPr marL="1254059" indent="0" algn="ctr">
              <a:buNone/>
              <a:defRPr/>
            </a:lvl4pPr>
            <a:lvl5pPr marL="1672079" indent="0" algn="ctr">
              <a:buNone/>
              <a:defRPr/>
            </a:lvl5pPr>
            <a:lvl6pPr marL="2090099" indent="0" algn="ctr">
              <a:buNone/>
              <a:defRPr/>
            </a:lvl6pPr>
            <a:lvl7pPr marL="2508118" indent="0" algn="ctr">
              <a:buNone/>
              <a:defRPr/>
            </a:lvl7pPr>
            <a:lvl8pPr marL="2926138" indent="0" algn="ctr">
              <a:buNone/>
              <a:defRPr/>
            </a:lvl8pPr>
            <a:lvl9pPr marL="33441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83456-81EB-114A-8A69-A85917D55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BB293-6155-E849-8017-4BC4F7C2AE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214645" y="879475"/>
            <a:ext cx="6582834" cy="18724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324" y="879475"/>
            <a:ext cx="19615855" cy="1872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3CF01-9522-4547-B7F5-E2E9164EE3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9B881-7FA0-354E-B8E6-3EE2FC711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1" y="14101763"/>
            <a:ext cx="24872245" cy="4359275"/>
          </a:xfrm>
        </p:spPr>
        <p:txBody>
          <a:bodyPr anchor="t"/>
          <a:lstStyle>
            <a:lvl1pPr algn="l">
              <a:defRPr sz="36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1" y="9301163"/>
            <a:ext cx="24872245" cy="4800600"/>
          </a:xfrm>
        </p:spPr>
        <p:txBody>
          <a:bodyPr anchor="b"/>
          <a:lstStyle>
            <a:lvl1pPr marL="0" indent="0">
              <a:buNone/>
              <a:defRPr sz="1829"/>
            </a:lvl1pPr>
            <a:lvl2pPr marL="418020" indent="0">
              <a:buNone/>
              <a:defRPr sz="1676"/>
            </a:lvl2pPr>
            <a:lvl3pPr marL="836039" indent="0">
              <a:buNone/>
              <a:defRPr sz="1448"/>
            </a:lvl3pPr>
            <a:lvl4pPr marL="1254059" indent="0">
              <a:buNone/>
              <a:defRPr sz="1295"/>
            </a:lvl4pPr>
            <a:lvl5pPr marL="1672079" indent="0">
              <a:buNone/>
              <a:defRPr sz="1295"/>
            </a:lvl5pPr>
            <a:lvl6pPr marL="2090099" indent="0">
              <a:buNone/>
              <a:defRPr sz="1295"/>
            </a:lvl6pPr>
            <a:lvl7pPr marL="2508118" indent="0">
              <a:buNone/>
              <a:defRPr sz="1295"/>
            </a:lvl7pPr>
            <a:lvl8pPr marL="2926138" indent="0">
              <a:buNone/>
              <a:defRPr sz="1295"/>
            </a:lvl8pPr>
            <a:lvl9pPr marL="3344158" indent="0">
              <a:buNone/>
              <a:defRPr sz="12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BEFB5-FD58-EC47-8125-4C4120BF6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323" y="5121275"/>
            <a:ext cx="13099344" cy="14482763"/>
          </a:xfrm>
        </p:spPr>
        <p:txBody>
          <a:bodyPr/>
          <a:lstStyle>
            <a:lvl1pPr>
              <a:defRPr sz="2590"/>
            </a:lvl1pPr>
            <a:lvl2pPr>
              <a:defRPr sz="2210"/>
            </a:lvl2pPr>
            <a:lvl3pPr>
              <a:defRPr sz="1829"/>
            </a:lvl3pPr>
            <a:lvl4pPr>
              <a:defRPr sz="1676"/>
            </a:lvl4pPr>
            <a:lvl5pPr>
              <a:defRPr sz="1676"/>
            </a:lvl5pPr>
            <a:lvl6pPr>
              <a:defRPr sz="1676"/>
            </a:lvl6pPr>
            <a:lvl7pPr>
              <a:defRPr sz="1676"/>
            </a:lvl7pPr>
            <a:lvl8pPr>
              <a:defRPr sz="1676"/>
            </a:lvl8pPr>
            <a:lvl9pPr>
              <a:defRPr sz="16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8135" y="5121275"/>
            <a:ext cx="13099345" cy="14482763"/>
          </a:xfrm>
        </p:spPr>
        <p:txBody>
          <a:bodyPr/>
          <a:lstStyle>
            <a:lvl1pPr>
              <a:defRPr sz="2590"/>
            </a:lvl1pPr>
            <a:lvl2pPr>
              <a:defRPr sz="2210"/>
            </a:lvl2pPr>
            <a:lvl3pPr>
              <a:defRPr sz="1829"/>
            </a:lvl3pPr>
            <a:lvl4pPr>
              <a:defRPr sz="1676"/>
            </a:lvl4pPr>
            <a:lvl5pPr>
              <a:defRPr sz="1676"/>
            </a:lvl5pPr>
            <a:lvl6pPr>
              <a:defRPr sz="1676"/>
            </a:lvl6pPr>
            <a:lvl7pPr>
              <a:defRPr sz="1676"/>
            </a:lvl7pPr>
            <a:lvl8pPr>
              <a:defRPr sz="1676"/>
            </a:lvl8pPr>
            <a:lvl9pPr>
              <a:defRPr sz="16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CB240-B71F-0F4F-996D-0EFFE2B13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323" y="4911726"/>
            <a:ext cx="12928600" cy="2047875"/>
          </a:xfrm>
        </p:spPr>
        <p:txBody>
          <a:bodyPr anchor="b"/>
          <a:lstStyle>
            <a:lvl1pPr marL="0" indent="0">
              <a:buNone/>
              <a:defRPr sz="2210" b="1"/>
            </a:lvl1pPr>
            <a:lvl2pPr marL="418020" indent="0">
              <a:buNone/>
              <a:defRPr sz="1829" b="1"/>
            </a:lvl2pPr>
            <a:lvl3pPr marL="836039" indent="0">
              <a:buNone/>
              <a:defRPr sz="1676" b="1"/>
            </a:lvl3pPr>
            <a:lvl4pPr marL="1254059" indent="0">
              <a:buNone/>
              <a:defRPr sz="1448" b="1"/>
            </a:lvl4pPr>
            <a:lvl5pPr marL="1672079" indent="0">
              <a:buNone/>
              <a:defRPr sz="1448" b="1"/>
            </a:lvl5pPr>
            <a:lvl6pPr marL="2090099" indent="0">
              <a:buNone/>
              <a:defRPr sz="1448" b="1"/>
            </a:lvl6pPr>
            <a:lvl7pPr marL="2508118" indent="0">
              <a:buNone/>
              <a:defRPr sz="1448" b="1"/>
            </a:lvl7pPr>
            <a:lvl8pPr marL="2926138" indent="0">
              <a:buNone/>
              <a:defRPr sz="1448" b="1"/>
            </a:lvl8pPr>
            <a:lvl9pPr marL="3344158" indent="0">
              <a:buNone/>
              <a:defRPr sz="14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323" y="6959600"/>
            <a:ext cx="12928600" cy="12644438"/>
          </a:xfrm>
        </p:spPr>
        <p:txBody>
          <a:bodyPr/>
          <a:lstStyle>
            <a:lvl1pPr>
              <a:defRPr sz="2210"/>
            </a:lvl1pPr>
            <a:lvl2pPr>
              <a:defRPr sz="1829"/>
            </a:lvl2pPr>
            <a:lvl3pPr>
              <a:defRPr sz="1676"/>
            </a:lvl3pPr>
            <a:lvl4pPr>
              <a:defRPr sz="1448"/>
            </a:lvl4pPr>
            <a:lvl5pPr>
              <a:defRPr sz="1448"/>
            </a:lvl5pPr>
            <a:lvl6pPr>
              <a:defRPr sz="1448"/>
            </a:lvl6pPr>
            <a:lvl7pPr>
              <a:defRPr sz="1448"/>
            </a:lvl7pPr>
            <a:lvl8pPr>
              <a:defRPr sz="1448"/>
            </a:lvl8pPr>
            <a:lvl9pPr>
              <a:defRPr sz="14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645" y="4911726"/>
            <a:ext cx="12932834" cy="2047875"/>
          </a:xfrm>
        </p:spPr>
        <p:txBody>
          <a:bodyPr anchor="b"/>
          <a:lstStyle>
            <a:lvl1pPr marL="0" indent="0">
              <a:buNone/>
              <a:defRPr sz="2210" b="1"/>
            </a:lvl1pPr>
            <a:lvl2pPr marL="418020" indent="0">
              <a:buNone/>
              <a:defRPr sz="1829" b="1"/>
            </a:lvl2pPr>
            <a:lvl3pPr marL="836039" indent="0">
              <a:buNone/>
              <a:defRPr sz="1676" b="1"/>
            </a:lvl3pPr>
            <a:lvl4pPr marL="1254059" indent="0">
              <a:buNone/>
              <a:defRPr sz="1448" b="1"/>
            </a:lvl4pPr>
            <a:lvl5pPr marL="1672079" indent="0">
              <a:buNone/>
              <a:defRPr sz="1448" b="1"/>
            </a:lvl5pPr>
            <a:lvl6pPr marL="2090099" indent="0">
              <a:buNone/>
              <a:defRPr sz="1448" b="1"/>
            </a:lvl6pPr>
            <a:lvl7pPr marL="2508118" indent="0">
              <a:buNone/>
              <a:defRPr sz="1448" b="1"/>
            </a:lvl7pPr>
            <a:lvl8pPr marL="2926138" indent="0">
              <a:buNone/>
              <a:defRPr sz="1448" b="1"/>
            </a:lvl8pPr>
            <a:lvl9pPr marL="3344158" indent="0">
              <a:buNone/>
              <a:defRPr sz="14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645" y="6959600"/>
            <a:ext cx="12932834" cy="12644438"/>
          </a:xfrm>
        </p:spPr>
        <p:txBody>
          <a:bodyPr/>
          <a:lstStyle>
            <a:lvl1pPr>
              <a:defRPr sz="2210"/>
            </a:lvl1pPr>
            <a:lvl2pPr>
              <a:defRPr sz="1829"/>
            </a:lvl2pPr>
            <a:lvl3pPr>
              <a:defRPr sz="1676"/>
            </a:lvl3pPr>
            <a:lvl4pPr>
              <a:defRPr sz="1448"/>
            </a:lvl4pPr>
            <a:lvl5pPr>
              <a:defRPr sz="1448"/>
            </a:lvl5pPr>
            <a:lvl6pPr>
              <a:defRPr sz="1448"/>
            </a:lvl6pPr>
            <a:lvl7pPr>
              <a:defRPr sz="1448"/>
            </a:lvl7pPr>
            <a:lvl8pPr>
              <a:defRPr sz="1448"/>
            </a:lvl8pPr>
            <a:lvl9pPr>
              <a:defRPr sz="14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3F6BF-30F4-0945-A6F0-AA867D074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7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4AD8C-8C91-024C-92B1-33E5AD052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3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9968F-E6FE-3C43-B6AA-00AF2C9E6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323" y="873127"/>
            <a:ext cx="9626600" cy="3719513"/>
          </a:xfrm>
        </p:spPr>
        <p:txBody>
          <a:bodyPr anchor="b"/>
          <a:lstStyle>
            <a:lvl1pPr algn="l">
              <a:defRPr sz="18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9878" y="873127"/>
            <a:ext cx="16357600" cy="18730913"/>
          </a:xfrm>
        </p:spPr>
        <p:txBody>
          <a:bodyPr/>
          <a:lstStyle>
            <a:lvl1pPr>
              <a:defRPr sz="2895"/>
            </a:lvl1pPr>
            <a:lvl2pPr>
              <a:defRPr sz="2590"/>
            </a:lvl2pPr>
            <a:lvl3pPr>
              <a:defRPr sz="2210"/>
            </a:lvl3pPr>
            <a:lvl4pPr>
              <a:defRPr sz="1829"/>
            </a:lvl4pPr>
            <a:lvl5pPr>
              <a:defRPr sz="1829"/>
            </a:lvl5pPr>
            <a:lvl6pPr>
              <a:defRPr sz="1829"/>
            </a:lvl6pPr>
            <a:lvl7pPr>
              <a:defRPr sz="1829"/>
            </a:lvl7pPr>
            <a:lvl8pPr>
              <a:defRPr sz="1829"/>
            </a:lvl8pPr>
            <a:lvl9pPr>
              <a:defRPr sz="1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323" y="4592638"/>
            <a:ext cx="9626600" cy="15011400"/>
          </a:xfrm>
        </p:spPr>
        <p:txBody>
          <a:bodyPr/>
          <a:lstStyle>
            <a:lvl1pPr marL="0" indent="0">
              <a:buNone/>
              <a:defRPr sz="1295"/>
            </a:lvl1pPr>
            <a:lvl2pPr marL="418020" indent="0">
              <a:buNone/>
              <a:defRPr sz="1066"/>
            </a:lvl2pPr>
            <a:lvl3pPr marL="836039" indent="0">
              <a:buNone/>
              <a:defRPr sz="914"/>
            </a:lvl3pPr>
            <a:lvl4pPr marL="1254059" indent="0">
              <a:buNone/>
              <a:defRPr sz="838"/>
            </a:lvl4pPr>
            <a:lvl5pPr marL="1672079" indent="0">
              <a:buNone/>
              <a:defRPr sz="838"/>
            </a:lvl5pPr>
            <a:lvl6pPr marL="2090099" indent="0">
              <a:buNone/>
              <a:defRPr sz="838"/>
            </a:lvl6pPr>
            <a:lvl7pPr marL="2508118" indent="0">
              <a:buNone/>
              <a:defRPr sz="838"/>
            </a:lvl7pPr>
            <a:lvl8pPr marL="2926138" indent="0">
              <a:buNone/>
              <a:defRPr sz="838"/>
            </a:lvl8pPr>
            <a:lvl9pPr marL="3344158" indent="0">
              <a:buNone/>
              <a:defRPr sz="8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3A94E-743E-8641-9D30-66E031FF2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7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4756" y="15362238"/>
            <a:ext cx="17557045" cy="1812925"/>
          </a:xfrm>
        </p:spPr>
        <p:txBody>
          <a:bodyPr anchor="b"/>
          <a:lstStyle>
            <a:lvl1pPr algn="l">
              <a:defRPr sz="18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4756" y="1960563"/>
            <a:ext cx="17557045" cy="13168312"/>
          </a:xfrm>
        </p:spPr>
        <p:txBody>
          <a:bodyPr/>
          <a:lstStyle>
            <a:lvl1pPr marL="0" indent="0">
              <a:buNone/>
              <a:defRPr sz="2895"/>
            </a:lvl1pPr>
            <a:lvl2pPr marL="418020" indent="0">
              <a:buNone/>
              <a:defRPr sz="2590"/>
            </a:lvl2pPr>
            <a:lvl3pPr marL="836039" indent="0">
              <a:buNone/>
              <a:defRPr sz="2210"/>
            </a:lvl3pPr>
            <a:lvl4pPr marL="1254059" indent="0">
              <a:buNone/>
              <a:defRPr sz="1829"/>
            </a:lvl4pPr>
            <a:lvl5pPr marL="1672079" indent="0">
              <a:buNone/>
              <a:defRPr sz="1829"/>
            </a:lvl5pPr>
            <a:lvl6pPr marL="2090099" indent="0">
              <a:buNone/>
              <a:defRPr sz="1829"/>
            </a:lvl6pPr>
            <a:lvl7pPr marL="2508118" indent="0">
              <a:buNone/>
              <a:defRPr sz="1829"/>
            </a:lvl7pPr>
            <a:lvl8pPr marL="2926138" indent="0">
              <a:buNone/>
              <a:defRPr sz="1829"/>
            </a:lvl8pPr>
            <a:lvl9pPr marL="3344158" indent="0">
              <a:buNone/>
              <a:defRPr sz="182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4756" y="17175163"/>
            <a:ext cx="17557045" cy="2576512"/>
          </a:xfrm>
        </p:spPr>
        <p:txBody>
          <a:bodyPr/>
          <a:lstStyle>
            <a:lvl1pPr marL="0" indent="0">
              <a:buNone/>
              <a:defRPr sz="1295"/>
            </a:lvl1pPr>
            <a:lvl2pPr marL="418020" indent="0">
              <a:buNone/>
              <a:defRPr sz="1066"/>
            </a:lvl2pPr>
            <a:lvl3pPr marL="836039" indent="0">
              <a:buNone/>
              <a:defRPr sz="914"/>
            </a:lvl3pPr>
            <a:lvl4pPr marL="1254059" indent="0">
              <a:buNone/>
              <a:defRPr sz="838"/>
            </a:lvl4pPr>
            <a:lvl5pPr marL="1672079" indent="0">
              <a:buNone/>
              <a:defRPr sz="838"/>
            </a:lvl5pPr>
            <a:lvl6pPr marL="2090099" indent="0">
              <a:buNone/>
              <a:defRPr sz="838"/>
            </a:lvl6pPr>
            <a:lvl7pPr marL="2508118" indent="0">
              <a:buNone/>
              <a:defRPr sz="838"/>
            </a:lvl7pPr>
            <a:lvl8pPr marL="2926138" indent="0">
              <a:buNone/>
              <a:defRPr sz="838"/>
            </a:lvl8pPr>
            <a:lvl9pPr marL="3344158" indent="0">
              <a:buNone/>
              <a:defRPr sz="8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9EF04-BD0B-A84A-B28C-DDFC2AAB1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3772" y="880110"/>
            <a:ext cx="27693257" cy="3657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74320" tIns="274320" rIns="274320" bIns="2743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3772" y="5121910"/>
            <a:ext cx="27693257" cy="144818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74320" tIns="274320" rIns="274320" bIns="274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3524" y="19984720"/>
            <a:ext cx="682655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202" tIns="188101" rIns="376202" bIns="188101" numCol="1" anchor="t" anchorCtr="0" compatLnSpc="1">
            <a:prstTxWarp prst="textNoShape">
              <a:avLst/>
            </a:prstTxWarp>
          </a:bodyPr>
          <a:lstStyle>
            <a:lvl1pPr>
              <a:defRPr sz="4419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97924" y="19984720"/>
            <a:ext cx="926495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202" tIns="188101" rIns="376202" bIns="188101" numCol="1" anchor="t" anchorCtr="0" compatLnSpc="1">
            <a:prstTxWarp prst="textNoShape">
              <a:avLst/>
            </a:prstTxWarp>
          </a:bodyPr>
          <a:lstStyle>
            <a:lvl1pPr algn="ctr">
              <a:defRPr sz="4419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70724" y="19984720"/>
            <a:ext cx="682655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202" tIns="188101" rIns="376202" bIns="188101" numCol="1" anchor="t" anchorCtr="0" compatLnSpc="1">
            <a:prstTxWarp prst="textNoShape">
              <a:avLst/>
            </a:prstTxWarp>
          </a:bodyPr>
          <a:lstStyle>
            <a:lvl1pPr algn="r">
              <a:defRPr sz="4419"/>
            </a:lvl1pPr>
          </a:lstStyle>
          <a:p>
            <a:fld id="{13567B10-7315-B74E-931E-BE1505A7D0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0" y="21774151"/>
            <a:ext cx="6386286" cy="18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10">
                <a:solidFill>
                  <a:schemeClr val="bg1"/>
                </a:solidFill>
              </a:rPr>
              <a:t>PowerPoint Template ©2009 Texas Christian University, Center for Instructional Services. For Educational Use Only. Content is the property of the presenter and their resources.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66629" rtl="0" eaLnBrk="0" fontAlgn="base" hangingPunct="0">
        <a:spcBef>
          <a:spcPct val="25000"/>
        </a:spcBef>
        <a:spcAft>
          <a:spcPct val="0"/>
        </a:spcAft>
        <a:defRPr lang="en-US" sz="7467" b="1" kern="1200">
          <a:solidFill>
            <a:schemeClr val="tx1"/>
          </a:solidFill>
          <a:latin typeface="Lucida Bright" pitchFamily="-111" charset="0"/>
          <a:ea typeface="ＭＳ Ｐゴシック" pitchFamily="-111" charset="-128"/>
          <a:cs typeface="ＭＳ Ｐゴシック" pitchFamily="-111" charset="-128"/>
        </a:defRPr>
      </a:lvl1pPr>
      <a:lvl2pPr algn="ctr" defTabSz="2866629" rtl="0" eaLnBrk="0" fontAlgn="base" hangingPunct="0">
        <a:spcBef>
          <a:spcPct val="25000"/>
        </a:spcBef>
        <a:spcAft>
          <a:spcPct val="0"/>
        </a:spcAft>
        <a:defRPr sz="7467" b="1">
          <a:solidFill>
            <a:schemeClr val="tx1"/>
          </a:solidFill>
          <a:latin typeface="Lucida Bright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2866629" rtl="0" eaLnBrk="0" fontAlgn="base" hangingPunct="0">
        <a:spcBef>
          <a:spcPct val="25000"/>
        </a:spcBef>
        <a:spcAft>
          <a:spcPct val="0"/>
        </a:spcAft>
        <a:defRPr sz="7467" b="1">
          <a:solidFill>
            <a:schemeClr val="tx1"/>
          </a:solidFill>
          <a:latin typeface="Lucida Bright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2866629" rtl="0" eaLnBrk="0" fontAlgn="base" hangingPunct="0">
        <a:spcBef>
          <a:spcPct val="25000"/>
        </a:spcBef>
        <a:spcAft>
          <a:spcPct val="0"/>
        </a:spcAft>
        <a:defRPr sz="7467" b="1">
          <a:solidFill>
            <a:schemeClr val="tx1"/>
          </a:solidFill>
          <a:latin typeface="Lucida Bright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2866629" rtl="0" eaLnBrk="0" fontAlgn="base" hangingPunct="0">
        <a:spcBef>
          <a:spcPct val="25000"/>
        </a:spcBef>
        <a:spcAft>
          <a:spcPct val="0"/>
        </a:spcAft>
        <a:defRPr sz="7467" b="1">
          <a:solidFill>
            <a:schemeClr val="tx1"/>
          </a:solidFill>
          <a:latin typeface="Lucida Bright" pitchFamily="-111" charset="0"/>
          <a:ea typeface="ＭＳ Ｐゴシック" pitchFamily="-111" charset="-128"/>
          <a:cs typeface="ＭＳ Ｐゴシック" pitchFamily="-111" charset="-128"/>
        </a:defRPr>
      </a:lvl5pPr>
      <a:lvl6pPr marL="418020" algn="ctr" defTabSz="2866630" rtl="0" fontAlgn="base">
        <a:spcBef>
          <a:spcPct val="0"/>
        </a:spcBef>
        <a:spcAft>
          <a:spcPct val="0"/>
        </a:spcAft>
        <a:defRPr sz="13790">
          <a:solidFill>
            <a:schemeClr val="tx2"/>
          </a:solidFill>
          <a:latin typeface="Arial" charset="0"/>
        </a:defRPr>
      </a:lvl6pPr>
      <a:lvl7pPr marL="836039" algn="ctr" defTabSz="2866630" rtl="0" fontAlgn="base">
        <a:spcBef>
          <a:spcPct val="0"/>
        </a:spcBef>
        <a:spcAft>
          <a:spcPct val="0"/>
        </a:spcAft>
        <a:defRPr sz="13790">
          <a:solidFill>
            <a:schemeClr val="tx2"/>
          </a:solidFill>
          <a:latin typeface="Arial" charset="0"/>
        </a:defRPr>
      </a:lvl7pPr>
      <a:lvl8pPr marL="1254059" algn="ctr" defTabSz="2866630" rtl="0" fontAlgn="base">
        <a:spcBef>
          <a:spcPct val="0"/>
        </a:spcBef>
        <a:spcAft>
          <a:spcPct val="0"/>
        </a:spcAft>
        <a:defRPr sz="13790">
          <a:solidFill>
            <a:schemeClr val="tx2"/>
          </a:solidFill>
          <a:latin typeface="Arial" charset="0"/>
        </a:defRPr>
      </a:lvl8pPr>
      <a:lvl9pPr marL="1672079" algn="ctr" defTabSz="2866630" rtl="0" fontAlgn="base">
        <a:spcBef>
          <a:spcPct val="0"/>
        </a:spcBef>
        <a:spcAft>
          <a:spcPct val="0"/>
        </a:spcAft>
        <a:defRPr sz="13790">
          <a:solidFill>
            <a:schemeClr val="tx2"/>
          </a:solidFill>
          <a:latin typeface="Arial" charset="0"/>
        </a:defRPr>
      </a:lvl9pPr>
    </p:titleStyle>
    <p:bodyStyle>
      <a:lvl1pPr marL="439066" indent="-439066" algn="l" defTabSz="3820962" rtl="0" eaLnBrk="0" fontAlgn="base" hangingPunct="0">
        <a:spcBef>
          <a:spcPct val="20000"/>
        </a:spcBef>
        <a:spcAft>
          <a:spcPct val="0"/>
        </a:spcAft>
        <a:buChar char="•"/>
        <a:defRPr lang="en-US" sz="3505" b="1" kern="1200">
          <a:solidFill>
            <a:schemeClr val="tx1"/>
          </a:solidFill>
          <a:latin typeface="Lucida Bright" pitchFamily="-111" charset="0"/>
          <a:ea typeface="ＭＳ Ｐゴシック" pitchFamily="-111" charset="-128"/>
          <a:cs typeface="ＭＳ Ｐゴシック" pitchFamily="-111" charset="-128"/>
        </a:defRPr>
      </a:lvl1pPr>
      <a:lvl2pPr marL="702748" indent="-350769" algn="l" defTabSz="3820962" rtl="0" eaLnBrk="0" fontAlgn="base" hangingPunct="0">
        <a:spcBef>
          <a:spcPct val="20000"/>
        </a:spcBef>
        <a:spcAft>
          <a:spcPct val="0"/>
        </a:spcAft>
        <a:buChar char="–"/>
        <a:defRPr lang="en-US" sz="2743" kern="1200" dirty="0">
          <a:solidFill>
            <a:schemeClr val="tx1"/>
          </a:solidFill>
          <a:latin typeface="Lucida Bright" pitchFamily="-111" charset="0"/>
          <a:ea typeface="ＭＳ Ｐゴシック" pitchFamily="-111" charset="-128"/>
          <a:cs typeface="+mn-cs"/>
        </a:defRPr>
      </a:lvl2pPr>
      <a:lvl3pPr marL="1054726" indent="-350769" algn="l" defTabSz="3820962" rtl="0" eaLnBrk="0" fontAlgn="base" hangingPunct="0">
        <a:spcBef>
          <a:spcPct val="20000"/>
        </a:spcBef>
        <a:spcAft>
          <a:spcPct val="0"/>
        </a:spcAft>
        <a:buChar char="•"/>
        <a:defRPr lang="en-US" sz="2286" kern="1200">
          <a:solidFill>
            <a:schemeClr val="tx1"/>
          </a:solidFill>
          <a:latin typeface="Lucida Bright" pitchFamily="-111" charset="0"/>
          <a:ea typeface="ＭＳ Ｐゴシック" pitchFamily="-111" charset="-128"/>
          <a:cs typeface="+mn-cs"/>
        </a:defRPr>
      </a:lvl3pPr>
      <a:lvl4pPr marL="1406705" indent="-350769" algn="l" defTabSz="3820962" rtl="0" eaLnBrk="0" fontAlgn="base" hangingPunct="0">
        <a:spcBef>
          <a:spcPct val="20000"/>
        </a:spcBef>
        <a:spcAft>
          <a:spcPct val="0"/>
        </a:spcAft>
        <a:buChar char="–"/>
        <a:defRPr lang="en-US" sz="1829" kern="1200">
          <a:solidFill>
            <a:schemeClr val="tx1"/>
          </a:solidFill>
          <a:latin typeface="Lucida Bright" pitchFamily="-111" charset="0"/>
          <a:ea typeface="ＭＳ Ｐゴシック" pitchFamily="-111" charset="-128"/>
          <a:cs typeface="+mn-cs"/>
        </a:defRPr>
      </a:lvl4pPr>
      <a:lvl5pPr marL="439066" indent="-439066" algn="l" defTabSz="3820962" rtl="0" eaLnBrk="0" fontAlgn="base" hangingPunct="0">
        <a:spcBef>
          <a:spcPct val="20000"/>
        </a:spcBef>
        <a:spcAft>
          <a:spcPct val="0"/>
        </a:spcAft>
        <a:buChar char="»"/>
        <a:defRPr lang="en-US" sz="3505" b="1" kern="1200">
          <a:solidFill>
            <a:schemeClr val="tx1"/>
          </a:solidFill>
          <a:latin typeface="Lucida Bright" pitchFamily="-111" charset="0"/>
          <a:ea typeface="ＭＳ Ｐゴシック" pitchFamily="-111" charset="-128"/>
          <a:cs typeface="+mn-cs"/>
        </a:defRPr>
      </a:lvl5pPr>
      <a:lvl6pPr marL="6866846" indent="-715570" algn="l" defTabSz="2866630" rtl="0" fontAlgn="base">
        <a:spcBef>
          <a:spcPct val="20000"/>
        </a:spcBef>
        <a:spcAft>
          <a:spcPct val="0"/>
        </a:spcAft>
        <a:buChar char="»"/>
        <a:defRPr sz="6324">
          <a:solidFill>
            <a:schemeClr val="tx1"/>
          </a:solidFill>
          <a:latin typeface="+mn-lt"/>
        </a:defRPr>
      </a:lvl6pPr>
      <a:lvl7pPr marL="7284866" indent="-715570" algn="l" defTabSz="2866630" rtl="0" fontAlgn="base">
        <a:spcBef>
          <a:spcPct val="20000"/>
        </a:spcBef>
        <a:spcAft>
          <a:spcPct val="0"/>
        </a:spcAft>
        <a:buChar char="»"/>
        <a:defRPr sz="6324">
          <a:solidFill>
            <a:schemeClr val="tx1"/>
          </a:solidFill>
          <a:latin typeface="+mn-lt"/>
        </a:defRPr>
      </a:lvl7pPr>
      <a:lvl8pPr marL="7702886" indent="-715570" algn="l" defTabSz="2866630" rtl="0" fontAlgn="base">
        <a:spcBef>
          <a:spcPct val="20000"/>
        </a:spcBef>
        <a:spcAft>
          <a:spcPct val="0"/>
        </a:spcAft>
        <a:buChar char="»"/>
        <a:defRPr sz="6324">
          <a:solidFill>
            <a:schemeClr val="tx1"/>
          </a:solidFill>
          <a:latin typeface="+mn-lt"/>
        </a:defRPr>
      </a:lvl8pPr>
      <a:lvl9pPr marL="8120906" indent="-715570" algn="l" defTabSz="2866630" rtl="0" fontAlgn="base">
        <a:spcBef>
          <a:spcPct val="20000"/>
        </a:spcBef>
        <a:spcAft>
          <a:spcPct val="0"/>
        </a:spcAft>
        <a:buChar char="»"/>
        <a:defRPr sz="632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6039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1pPr>
      <a:lvl2pPr marL="418020" algn="l" defTabSz="836039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2pPr>
      <a:lvl3pPr marL="836039" algn="l" defTabSz="836039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3pPr>
      <a:lvl4pPr marL="1254059" algn="l" defTabSz="836039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4pPr>
      <a:lvl5pPr marL="1672079" algn="l" defTabSz="836039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5pPr>
      <a:lvl6pPr marL="2090099" algn="l" defTabSz="836039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6pPr>
      <a:lvl7pPr marL="2508118" algn="l" defTabSz="836039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7pPr>
      <a:lvl8pPr marL="2926138" algn="l" defTabSz="836039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8pPr>
      <a:lvl9pPr marL="3344158" algn="l" defTabSz="836039" rtl="0" eaLnBrk="1" latinLnBrk="0" hangingPunct="1">
        <a:defRPr sz="16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ChangeArrowheads="1"/>
          </p:cNvSpPr>
          <p:nvPr/>
        </p:nvSpPr>
        <p:spPr bwMode="auto">
          <a:xfrm>
            <a:off x="383421" y="5234820"/>
            <a:ext cx="6790266" cy="1568026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209006" tIns="209006" rIns="209006" bIns="209006"/>
          <a:lstStyle/>
          <a:p>
            <a:pPr marL="439066" indent="-439066" defTabSz="3820962">
              <a:spcAft>
                <a:spcPts val="914"/>
              </a:spcAft>
            </a:pPr>
            <a:endParaRPr lang="en-US" sz="3505" b="1" dirty="0">
              <a:latin typeface="Lucida Bright" charset="0"/>
            </a:endParaRPr>
          </a:p>
          <a:p>
            <a:pPr marL="439066" indent="-439066" defTabSz="3820962">
              <a:spcAft>
                <a:spcPts val="914"/>
              </a:spcAft>
            </a:pPr>
            <a:endParaRPr lang="en-US" sz="3505" b="1" dirty="0">
              <a:latin typeface="Lucida Bright" charset="0"/>
            </a:endParaRPr>
          </a:p>
          <a:p>
            <a:pPr marL="439066" indent="-439066" defTabSz="3820962">
              <a:spcAft>
                <a:spcPts val="914"/>
              </a:spcAft>
            </a:pPr>
            <a:endParaRPr lang="en-US" sz="3505" b="1" dirty="0">
              <a:latin typeface="Lucida Bright" charset="0"/>
            </a:endParaRPr>
          </a:p>
          <a:p>
            <a:pPr marL="439066" indent="-439066" algn="ctr" defTabSz="3820962">
              <a:spcAft>
                <a:spcPts val="914"/>
              </a:spcAft>
            </a:pPr>
            <a:endParaRPr lang="en-US" sz="4000" b="1" dirty="0">
              <a:latin typeface="Lucida Bright" charset="0"/>
            </a:endParaRPr>
          </a:p>
          <a:p>
            <a:pPr marL="439066" indent="-439066" algn="ctr" defTabSz="3820962">
              <a:spcAft>
                <a:spcPts val="914"/>
              </a:spcAft>
            </a:pPr>
            <a:endParaRPr lang="en-US" sz="4000" b="1" dirty="0">
              <a:latin typeface="Lucida Bright" charset="0"/>
            </a:endParaRPr>
          </a:p>
          <a:p>
            <a:pPr marL="439066" indent="-439066" algn="ctr" defTabSz="3820962">
              <a:spcAft>
                <a:spcPts val="914"/>
              </a:spcAft>
            </a:pPr>
            <a:r>
              <a:rPr lang="en-US" sz="4000" b="1" dirty="0">
                <a:latin typeface="Lucida Bright" charset="0"/>
              </a:rPr>
              <a:t>Overview</a:t>
            </a:r>
          </a:p>
          <a:p>
            <a:pPr defTabSz="3820962">
              <a:spcAft>
                <a:spcPts val="457"/>
              </a:spcAft>
            </a:pPr>
            <a:endParaRPr lang="en-US" sz="2210" dirty="0">
              <a:latin typeface="Lucida Bright" charset="0"/>
            </a:endParaRPr>
          </a:p>
          <a:p>
            <a:pPr marL="571500" indent="-571500" defTabSz="3820962">
              <a:spcAft>
                <a:spcPts val="457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Lucida Bright" charset="0"/>
              </a:rPr>
              <a:t>LVTRise is a nonprofit that aims to assist the residents of the Las Vegas Trail Community (LVTRise, n.d.) </a:t>
            </a:r>
          </a:p>
          <a:p>
            <a:pPr marL="571500" indent="-571500" defTabSz="3820962">
              <a:spcAft>
                <a:spcPts val="457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Lucida Bright" charset="0"/>
            </a:endParaRPr>
          </a:p>
          <a:p>
            <a:pPr marL="571500" indent="-571500" defTabSz="3820962">
              <a:spcAft>
                <a:spcPts val="457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Lucida Bright" charset="0"/>
              </a:rPr>
              <a:t>Analyze listening and engagement efforts of past and present LVTRise members</a:t>
            </a:r>
          </a:p>
          <a:p>
            <a:pPr marL="571500" indent="-571500" defTabSz="3820962">
              <a:spcAft>
                <a:spcPts val="457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Lucida Bright" charset="0"/>
            </a:endParaRPr>
          </a:p>
          <a:p>
            <a:pPr marL="571500" indent="-571500" defTabSz="3820962">
              <a:spcAft>
                <a:spcPts val="457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Lucida Bright" charset="0"/>
              </a:rPr>
              <a:t>Highlight the importance of instilling listening practices when helping the underserved </a:t>
            </a:r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auto">
          <a:xfrm>
            <a:off x="7534125" y="13234609"/>
            <a:ext cx="6906381" cy="7665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209006" tIns="209006" rIns="209006" bIns="209006"/>
          <a:lstStyle/>
          <a:p>
            <a:pPr marL="439066" indent="-439066" algn="ctr" defTabSz="3820962">
              <a:spcAft>
                <a:spcPts val="914"/>
              </a:spcAft>
            </a:pPr>
            <a:r>
              <a:rPr lang="en-US" sz="4000" b="1" dirty="0">
                <a:latin typeface="Lucida Bright" charset="0"/>
              </a:rPr>
              <a:t>Research Methods</a:t>
            </a: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r>
              <a:rPr lang="en-US" sz="3600" dirty="0">
                <a:latin typeface="Lucida Bright" charset="0"/>
              </a:rPr>
              <a:t>Conducted four in-depth interviews with past and present LVTRise members</a:t>
            </a:r>
          </a:p>
          <a:p>
            <a:pPr defTabSz="3820962">
              <a:spcAft>
                <a:spcPts val="457"/>
              </a:spcAft>
            </a:pPr>
            <a:r>
              <a:rPr lang="en-US" sz="3600" dirty="0">
                <a:latin typeface="Lucida Bright" charset="0"/>
              </a:rPr>
              <a:t> </a:t>
            </a: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r>
              <a:rPr lang="en-US" sz="3600" dirty="0">
                <a:latin typeface="Lucida Bright" charset="0"/>
              </a:rPr>
              <a:t>Asked questions regarding their approach to community engagement and listening practices </a:t>
            </a:r>
          </a:p>
        </p:txBody>
      </p:sp>
      <p:sp>
        <p:nvSpPr>
          <p:cNvPr id="13316" name="Rectangle 16"/>
          <p:cNvSpPr>
            <a:spLocks noChangeArrowheads="1"/>
          </p:cNvSpPr>
          <p:nvPr/>
        </p:nvSpPr>
        <p:spPr bwMode="auto">
          <a:xfrm>
            <a:off x="22066553" y="5234820"/>
            <a:ext cx="6790266" cy="1238431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209006" tIns="209006" rIns="209006" bIns="209006"/>
          <a:lstStyle/>
          <a:p>
            <a:pPr marL="439066" indent="-439066" algn="ctr" defTabSz="3820962">
              <a:spcAft>
                <a:spcPts val="914"/>
              </a:spcAft>
            </a:pPr>
            <a:r>
              <a:rPr lang="en-US" sz="4000" b="1" dirty="0">
                <a:latin typeface="Lucida Bright" charset="0"/>
              </a:rPr>
              <a:t>5 Key Takeaways </a:t>
            </a:r>
          </a:p>
          <a:p>
            <a:pPr marL="439066" indent="-439066" defTabSz="3820962">
              <a:spcAft>
                <a:spcPts val="914"/>
              </a:spcAft>
            </a:pPr>
            <a:endParaRPr lang="en-US" sz="3600" b="1" dirty="0">
              <a:latin typeface="Lucida Bright" charset="0"/>
            </a:endParaRP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r>
              <a:rPr lang="en-US" sz="3600" dirty="0">
                <a:latin typeface="Lucida Bright" charset="0"/>
              </a:rPr>
              <a:t>Listening is </a:t>
            </a:r>
            <a:r>
              <a:rPr lang="en-US" sz="3600" u="sng" dirty="0">
                <a:latin typeface="Lucida Bright" charset="0"/>
              </a:rPr>
              <a:t>intentional </a:t>
            </a:r>
          </a:p>
          <a:p>
            <a:pPr defTabSz="3820962">
              <a:spcAft>
                <a:spcPts val="457"/>
              </a:spcAft>
            </a:pPr>
            <a:endParaRPr lang="en-US" sz="3600" dirty="0">
              <a:latin typeface="Lucida Bright" charset="0"/>
            </a:endParaRP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r>
              <a:rPr lang="en-US" sz="3600" dirty="0">
                <a:latin typeface="Lucida Bright" charset="0"/>
              </a:rPr>
              <a:t>Relationship building and trust help the listening process </a:t>
            </a:r>
          </a:p>
          <a:p>
            <a:pPr defTabSz="3820962">
              <a:spcAft>
                <a:spcPts val="457"/>
              </a:spcAft>
            </a:pPr>
            <a:endParaRPr lang="en-US" sz="3600" dirty="0">
              <a:latin typeface="Lucida Bright" charset="0"/>
            </a:endParaRP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r>
              <a:rPr lang="en-US" sz="3600" dirty="0">
                <a:latin typeface="Lucida Bright" charset="0"/>
              </a:rPr>
              <a:t>Empathic listening should be utilized when helping underserved communities</a:t>
            </a:r>
          </a:p>
          <a:p>
            <a:pPr defTabSz="3820962">
              <a:spcAft>
                <a:spcPts val="457"/>
              </a:spcAft>
            </a:pPr>
            <a:r>
              <a:rPr lang="en-US" sz="3600" dirty="0">
                <a:latin typeface="Lucida Bright" charset="0"/>
              </a:rPr>
              <a:t> </a:t>
            </a: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r>
              <a:rPr lang="en-US" sz="3600" dirty="0">
                <a:latin typeface="Lucida Bright" charset="0"/>
              </a:rPr>
              <a:t>Listening leads to inclusion </a:t>
            </a:r>
          </a:p>
          <a:p>
            <a:pPr defTabSz="3820962">
              <a:spcAft>
                <a:spcPts val="457"/>
              </a:spcAft>
            </a:pPr>
            <a:endParaRPr lang="en-US" sz="3600" dirty="0">
              <a:latin typeface="Lucida Bright" charset="0"/>
            </a:endParaRP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r>
              <a:rPr lang="en-US" sz="3600" dirty="0">
                <a:latin typeface="Lucida Bright" charset="0"/>
              </a:rPr>
              <a:t>Listening is multifaceted </a:t>
            </a: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endParaRPr lang="en-US" sz="2210" dirty="0">
              <a:latin typeface="Lucida Bright" charset="0"/>
            </a:endParaRPr>
          </a:p>
        </p:txBody>
      </p:sp>
      <p:sp>
        <p:nvSpPr>
          <p:cNvPr id="13317" name="Rectangle 17"/>
          <p:cNvSpPr>
            <a:spLocks noChangeArrowheads="1"/>
          </p:cNvSpPr>
          <p:nvPr/>
        </p:nvSpPr>
        <p:spPr bwMode="auto">
          <a:xfrm>
            <a:off x="7534125" y="5225144"/>
            <a:ext cx="6906381" cy="763451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209006" tIns="209006" rIns="209006" bIns="209006"/>
          <a:lstStyle/>
          <a:p>
            <a:pPr marL="439066" indent="-439066" algn="ctr" defTabSz="3820962">
              <a:spcAft>
                <a:spcPts val="914"/>
              </a:spcAft>
            </a:pPr>
            <a:r>
              <a:rPr lang="en-US" sz="4000" b="1" dirty="0">
                <a:latin typeface="Lucida Bright" charset="0"/>
              </a:rPr>
              <a:t>Research Question </a:t>
            </a:r>
          </a:p>
          <a:p>
            <a:pPr marL="571500" indent="-571500" defTabSz="3820962">
              <a:spcAft>
                <a:spcPts val="914"/>
              </a:spcAft>
              <a:buFont typeface="Arial" panose="020B0604020202020204" pitchFamily="34" charset="0"/>
              <a:buChar char="•"/>
            </a:pPr>
            <a:r>
              <a:rPr lang="en-US" sz="3505" dirty="0">
                <a:latin typeface="Lucida Bright" charset="0"/>
              </a:rPr>
              <a:t>How do people involved in the creation of LVTRise describe how they engage and listen to community members during the creation process? </a:t>
            </a:r>
            <a:endParaRPr lang="en-US" sz="3600" dirty="0">
              <a:latin typeface="Lucida Bright" charset="0"/>
            </a:endParaRPr>
          </a:p>
          <a:p>
            <a:pPr marL="439066" indent="-439066" defTabSz="3820962">
              <a:spcAft>
                <a:spcPts val="914"/>
              </a:spcAft>
            </a:pPr>
            <a:endParaRPr lang="en-US" sz="3505" b="1" dirty="0">
              <a:latin typeface="Lucida Bright" charset="0"/>
            </a:endParaRPr>
          </a:p>
          <a:p>
            <a:pPr marL="571500" indent="-571500" defTabSz="3820962">
              <a:spcAft>
                <a:spcPts val="914"/>
              </a:spcAft>
              <a:buFont typeface="Arial" panose="020B0604020202020204" pitchFamily="34" charset="0"/>
              <a:buChar char="•"/>
            </a:pPr>
            <a:endParaRPr lang="en-US" sz="3505" b="1" dirty="0">
              <a:latin typeface="Lucida Bright" charset="0"/>
            </a:endParaRPr>
          </a:p>
        </p:txBody>
      </p:sp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14799734" y="13234610"/>
            <a:ext cx="6906381" cy="7665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209006" tIns="209006" rIns="209006" bIns="209006"/>
          <a:lstStyle/>
          <a:p>
            <a:pPr marL="439066" indent="-439066" algn="ctr" defTabSz="3820962">
              <a:spcAft>
                <a:spcPts val="914"/>
              </a:spcAft>
            </a:pPr>
            <a:r>
              <a:rPr lang="en-US" sz="4000" b="1" dirty="0">
                <a:latin typeface="Lucida Bright" charset="0"/>
              </a:rPr>
              <a:t>Objectives</a:t>
            </a:r>
            <a:r>
              <a:rPr lang="en-US" sz="3505" b="1" dirty="0">
                <a:latin typeface="Lucida Bright" charset="0"/>
              </a:rPr>
              <a:t> </a:t>
            </a: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r>
              <a:rPr lang="en-US" sz="4000" dirty="0">
                <a:latin typeface="Lucida Bright" charset="0"/>
              </a:rPr>
              <a:t>Create a case study that highlights LVTRise and its effort to implement listening practices </a:t>
            </a: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endParaRPr lang="en-US" sz="4000" dirty="0">
              <a:latin typeface="Lucida Bright" charset="0"/>
            </a:endParaRP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r>
              <a:rPr lang="en-US" sz="4000" dirty="0">
                <a:latin typeface="Lucida Bright" charset="0"/>
              </a:rPr>
              <a:t>Find evidence of listening strategies used </a:t>
            </a:r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auto">
          <a:xfrm>
            <a:off x="14799734" y="5225144"/>
            <a:ext cx="6906381" cy="763451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209006" tIns="209006" rIns="209006" bIns="209006"/>
          <a:lstStyle/>
          <a:p>
            <a:pPr marL="439066" indent="-439066" algn="ctr" defTabSz="3820962">
              <a:spcAft>
                <a:spcPts val="914"/>
              </a:spcAft>
            </a:pPr>
            <a:r>
              <a:rPr lang="en-US" sz="4000" b="1" dirty="0">
                <a:latin typeface="Lucida Bright" charset="0"/>
              </a:rPr>
              <a:t>Literature Used</a:t>
            </a:r>
          </a:p>
          <a:p>
            <a:pPr marL="439066" indent="-439066" defTabSz="382096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Lucida Bright" charset="0"/>
              </a:rPr>
              <a:t>Organizational Listening Literature </a:t>
            </a:r>
          </a:p>
          <a:p>
            <a:pPr marL="439066" indent="-439066" defTabSz="382096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latin typeface="Lucida Bright" charset="0"/>
              </a:rPr>
              <a:t>Macnamaras</a:t>
            </a:r>
            <a:r>
              <a:rPr lang="en-US" sz="3600" dirty="0">
                <a:latin typeface="Lucida Bright" charset="0"/>
              </a:rPr>
              <a:t> (2015) Architecture of Listening </a:t>
            </a:r>
          </a:p>
        </p:txBody>
      </p:sp>
      <p:sp>
        <p:nvSpPr>
          <p:cNvPr id="13320" name="Text Box 20"/>
          <p:cNvSpPr txBox="1">
            <a:spLocks noChangeArrowheads="1"/>
          </p:cNvSpPr>
          <p:nvPr/>
        </p:nvSpPr>
        <p:spPr bwMode="auto">
          <a:xfrm>
            <a:off x="393700" y="1325355"/>
            <a:ext cx="28473400" cy="3657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209006" tIns="209006" rIns="209006" bIns="209006" anchor="ctr" anchorCtr="1"/>
          <a:lstStyle>
            <a:lvl1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829"/>
              </a:spcAft>
            </a:pPr>
            <a:r>
              <a:rPr lang="en-US" sz="7467" b="1" dirty="0">
                <a:latin typeface="Lucida Bright" charset="0"/>
              </a:rPr>
              <a:t>A Case Study on Organizational Listening </a:t>
            </a:r>
          </a:p>
          <a:p>
            <a:pPr algn="ctr" eaLnBrk="1" hangingPunct="1"/>
            <a:r>
              <a:rPr lang="en-US" sz="5029" dirty="0">
                <a:solidFill>
                  <a:schemeClr val="tx2"/>
                </a:solidFill>
                <a:latin typeface="Lucida Bright" charset="0"/>
              </a:rPr>
              <a:t>Kasey Staley, Graduate Student, Strategic Communication</a:t>
            </a:r>
          </a:p>
        </p:txBody>
      </p:sp>
      <p:sp>
        <p:nvSpPr>
          <p:cNvPr id="13321" name="Rectangle 23"/>
          <p:cNvSpPr>
            <a:spLocks noChangeArrowheads="1"/>
          </p:cNvSpPr>
          <p:nvPr/>
        </p:nvSpPr>
        <p:spPr bwMode="auto">
          <a:xfrm>
            <a:off x="22066553" y="17981991"/>
            <a:ext cx="6790266" cy="291858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209006" tIns="209006" rIns="209006" bIns="209006"/>
          <a:lstStyle/>
          <a:p>
            <a:pPr marL="439066" indent="-439066" algn="ctr" defTabSz="3820962">
              <a:spcAft>
                <a:spcPts val="914"/>
              </a:spcAft>
            </a:pPr>
            <a:r>
              <a:rPr lang="en-US" sz="4000" b="1" dirty="0">
                <a:latin typeface="Lucida Bright" charset="0"/>
              </a:rPr>
              <a:t>Implications </a:t>
            </a:r>
          </a:p>
          <a:p>
            <a:pPr marL="439066" indent="-439066" defTabSz="3820962">
              <a:spcAft>
                <a:spcPts val="457"/>
              </a:spcAft>
              <a:buFontTx/>
              <a:buChar char="•"/>
            </a:pPr>
            <a:r>
              <a:rPr lang="en-US" sz="2800" dirty="0">
                <a:latin typeface="Lucida Bright" charset="0"/>
              </a:rPr>
              <a:t>Further inform similar nonprofits on the benefits of implementing listening practices within their organizational structure </a:t>
            </a:r>
          </a:p>
        </p:txBody>
      </p:sp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0" y="-580571"/>
            <a:ext cx="19565257" cy="4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38" dirty="0"/>
              <a:t>Arched TCU logos should be limited to one style per poster – copy and paste the preferred logo and delete the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" y="1162216"/>
            <a:ext cx="5022957" cy="139865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01BB596-F877-C3AC-2B2A-CC8E77F59E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6535" y="5067575"/>
            <a:ext cx="5909134" cy="3947117"/>
          </a:xfrm>
          <a:prstGeom prst="rect">
            <a:avLst/>
          </a:prstGeom>
        </p:spPr>
      </p:pic>
      <p:pic>
        <p:nvPicPr>
          <p:cNvPr id="3" name="Graphic 2" descr="Books with solid fill">
            <a:extLst>
              <a:ext uri="{FF2B5EF4-FFF2-40B4-BE49-F238E27FC236}">
                <a16:creationId xmlns:a16="http://schemas.microsoft.com/office/drawing/2014/main" id="{EE506AF5-E275-6B51-94FC-A61B1C7F0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52924" y="9386475"/>
            <a:ext cx="2887514" cy="2887514"/>
          </a:xfrm>
          <a:prstGeom prst="rect">
            <a:avLst/>
          </a:prstGeom>
        </p:spPr>
      </p:pic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2D923FF0-A03B-04BB-EDFA-FC9F11B65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2078" y="18948250"/>
            <a:ext cx="1952321" cy="1952321"/>
          </a:xfrm>
          <a:prstGeom prst="rect">
            <a:avLst/>
          </a:prstGeom>
        </p:spPr>
      </p:pic>
      <p:pic>
        <p:nvPicPr>
          <p:cNvPr id="6" name="Graphic 5" descr="Ear with solid fill">
            <a:extLst>
              <a:ext uri="{FF2B5EF4-FFF2-40B4-BE49-F238E27FC236}">
                <a16:creationId xmlns:a16="http://schemas.microsoft.com/office/drawing/2014/main" id="{1DFAE07F-2EE3-90D6-1B27-69655E964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84000" y="1487978"/>
            <a:ext cx="2838488" cy="2838488"/>
          </a:xfrm>
          <a:prstGeom prst="rect">
            <a:avLst/>
          </a:prstGeom>
        </p:spPr>
      </p:pic>
      <p:pic>
        <p:nvPicPr>
          <p:cNvPr id="9" name="Graphic 8" descr="Thought bubble with solid fill">
            <a:extLst>
              <a:ext uri="{FF2B5EF4-FFF2-40B4-BE49-F238E27FC236}">
                <a16:creationId xmlns:a16="http://schemas.microsoft.com/office/drawing/2014/main" id="{0DD1B4B2-59E3-6F57-5981-F1E28ECB2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3591" y="9216573"/>
            <a:ext cx="3280227" cy="3280227"/>
          </a:xfrm>
          <a:prstGeom prst="rect">
            <a:avLst/>
          </a:prstGeom>
        </p:spPr>
      </p:pic>
      <p:pic>
        <p:nvPicPr>
          <p:cNvPr id="11" name="Graphic 10" descr="Question Mark outline">
            <a:extLst>
              <a:ext uri="{FF2B5EF4-FFF2-40B4-BE49-F238E27FC236}">
                <a16:creationId xmlns:a16="http://schemas.microsoft.com/office/drawing/2014/main" id="{4B78A819-32B2-1074-3E71-23985285F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9819104"/>
            <a:ext cx="1153696" cy="1153696"/>
          </a:xfrm>
          <a:prstGeom prst="rect">
            <a:avLst/>
          </a:prstGeom>
        </p:spPr>
      </p:pic>
      <p:pic>
        <p:nvPicPr>
          <p:cNvPr id="13" name="Graphic 12" descr="Key with solid fill">
            <a:extLst>
              <a:ext uri="{FF2B5EF4-FFF2-40B4-BE49-F238E27FC236}">
                <a16:creationId xmlns:a16="http://schemas.microsoft.com/office/drawing/2014/main" id="{5A532AEE-6AF4-DDE9-A67D-7ABE4BB6B1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501050" y="14600163"/>
            <a:ext cx="3200400" cy="3200400"/>
          </a:xfrm>
          <a:prstGeom prst="rect">
            <a:avLst/>
          </a:prstGeom>
        </p:spPr>
      </p:pic>
      <p:pic>
        <p:nvPicPr>
          <p:cNvPr id="15" name="Graphic 14" descr="Presentation with checklist with solid fill">
            <a:extLst>
              <a:ext uri="{FF2B5EF4-FFF2-40B4-BE49-F238E27FC236}">
                <a16:creationId xmlns:a16="http://schemas.microsoft.com/office/drawing/2014/main" id="{14BE3A23-7805-9641-8E07-61F6FF5260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656960" y="18432008"/>
            <a:ext cx="2748641" cy="2748641"/>
          </a:xfrm>
          <a:prstGeom prst="rect">
            <a:avLst/>
          </a:prstGeom>
        </p:spPr>
      </p:pic>
      <p:pic>
        <p:nvPicPr>
          <p:cNvPr id="21" name="Graphic 20" descr="Key with solid fill">
            <a:extLst>
              <a:ext uri="{FF2B5EF4-FFF2-40B4-BE49-F238E27FC236}">
                <a16:creationId xmlns:a16="http://schemas.microsoft.com/office/drawing/2014/main" id="{5F5B76AC-3436-1E4E-9A2C-ED9C13019A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653450" y="14752563"/>
            <a:ext cx="3200400" cy="3200400"/>
          </a:xfrm>
          <a:prstGeom prst="rect">
            <a:avLst/>
          </a:prstGeom>
        </p:spPr>
      </p:pic>
      <p:pic>
        <p:nvPicPr>
          <p:cNvPr id="23" name="Graphic 22" descr="Magnifying glass with solid fill">
            <a:extLst>
              <a:ext uri="{FF2B5EF4-FFF2-40B4-BE49-F238E27FC236}">
                <a16:creationId xmlns:a16="http://schemas.microsoft.com/office/drawing/2014/main" id="{7CF005B6-BD06-9338-79B2-8BD5B84E53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37940" y="18938956"/>
            <a:ext cx="1952321" cy="1952321"/>
          </a:xfrm>
          <a:prstGeom prst="rect">
            <a:avLst/>
          </a:prstGeom>
        </p:spPr>
      </p:pic>
      <p:pic>
        <p:nvPicPr>
          <p:cNvPr id="24" name="Graphic 23" descr="Thought bubble with solid fill">
            <a:extLst>
              <a:ext uri="{FF2B5EF4-FFF2-40B4-BE49-F238E27FC236}">
                <a16:creationId xmlns:a16="http://schemas.microsoft.com/office/drawing/2014/main" id="{3399F101-90A2-1F3C-D519-0DC7DA483EB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926935" y="9240325"/>
            <a:ext cx="3280227" cy="3280227"/>
          </a:xfrm>
          <a:prstGeom prst="rect">
            <a:avLst/>
          </a:prstGeom>
        </p:spPr>
      </p:pic>
      <p:pic>
        <p:nvPicPr>
          <p:cNvPr id="25" name="Graphic 24" descr="Presentation with checklist with solid fill">
            <a:extLst>
              <a:ext uri="{FF2B5EF4-FFF2-40B4-BE49-F238E27FC236}">
                <a16:creationId xmlns:a16="http://schemas.microsoft.com/office/drawing/2014/main" id="{4B04BB15-852F-2B14-BC16-A9FF911E831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788907" y="18432007"/>
            <a:ext cx="2748641" cy="2748641"/>
          </a:xfrm>
          <a:prstGeom prst="rect">
            <a:avLst/>
          </a:prstGeom>
        </p:spPr>
      </p:pic>
      <p:pic>
        <p:nvPicPr>
          <p:cNvPr id="26" name="Graphic 25" descr="Books with solid fill">
            <a:extLst>
              <a:ext uri="{FF2B5EF4-FFF2-40B4-BE49-F238E27FC236}">
                <a16:creationId xmlns:a16="http://schemas.microsoft.com/office/drawing/2014/main" id="{71648097-D740-E4ED-4A05-D9D39B31CB5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163227" y="9278866"/>
            <a:ext cx="2887514" cy="2887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1021</TotalTime>
  <Words>211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Lucida Bright</vt:lpstr>
      <vt:lpstr>Default Design</vt:lpstr>
      <vt:lpstr>PowerPoint Presentation</vt:lpstr>
    </vt:vector>
  </TitlesOfParts>
  <Company>Texas Christian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 D. J. Baxter</dc:creator>
  <cp:lastModifiedBy>Stayton, Jean</cp:lastModifiedBy>
  <cp:revision>26</cp:revision>
  <cp:lastPrinted>2022-04-04T20:33:38Z</cp:lastPrinted>
  <dcterms:created xsi:type="dcterms:W3CDTF">2008-03-05T03:46:55Z</dcterms:created>
  <dcterms:modified xsi:type="dcterms:W3CDTF">2023-04-06T14:59:13Z</dcterms:modified>
</cp:coreProperties>
</file>